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7" r:id="rId2"/>
    <p:sldId id="264" r:id="rId3"/>
    <p:sldId id="295" r:id="rId4"/>
    <p:sldId id="296" r:id="rId5"/>
    <p:sldId id="278" r:id="rId6"/>
    <p:sldId id="277" r:id="rId7"/>
    <p:sldId id="298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13"/>
    <a:srgbClr val="BE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48B40B-B4BE-4B89-B01E-8471E1C6A2A9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F0A39-1A27-4A1C-8D37-385E477AF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226C-D9B2-475E-A1DA-D219BD3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67282-A6E2-461A-BD01-0F2A83AA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4E00-5FFD-4A92-8DA1-0415CDD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B152-D579-4F8C-9658-F016F05B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A873-3CDB-4A08-A242-1D636FCC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00C2-8154-4A85-BA17-D4042AEC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4B3-0ADF-400E-84D1-E3CC08ED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7B83-1769-4824-B591-3230D3AB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56A29-03BD-43C8-9321-B08EFABA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31D8-3012-481F-8A59-E2B5CAA7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A5644-DC82-4D98-AC3F-D09AF2D7E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8E31-0F95-4931-97D9-1B834B92C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9615-679B-4B5D-AEE4-60017354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6CF58-C112-4D02-AFCA-A9E02CBA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FF3FA-715F-4A22-8797-7609EDA2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F83C-E68B-4D9B-8CD7-B669DD84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FB147-9BD0-4FF0-9EAF-8325F6CC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7F08-17DD-4402-BA61-0B268CCD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CC7A-D22E-4D1E-98E5-E8511939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28EC-C660-4CE5-8422-DAFB992A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EC48-9736-4846-A06F-67F766D7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35DB4-FB97-4E2D-863D-A48846B4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1FAB-FCBD-412B-AABE-0A3508A0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7402-56DC-4117-AEAB-A2B36CD8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9927-7684-4326-B10F-7B824BEB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4B96-1D2E-4D52-A998-D9EBAB8E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59E-066F-45E4-BB55-8F33CA9A1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6CF1-1926-4644-ABC3-F53382ED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1EC92-7D9C-4B79-950B-39215D63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2F5B-0B7B-4602-8E3E-F68341CE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624B-2A86-4522-9BFF-171838D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A03F-E256-4409-83EC-6A71E1DC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151FD-56F5-470B-B125-6DE579451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C7B66-F90E-4E64-92A6-7D9433D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30904-46BF-456C-9C1C-6D26D11CF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2E1FB-7655-4D64-BE13-130F1C111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EC0D4-A6E5-44F1-8783-590562AF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8BE3-5EFF-4586-83EA-2D7DE781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E555D-E029-40B5-804A-4CFCA2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C75-C2CB-413C-98AF-7EF2FFE5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FFF45-1209-48D0-9AAE-95D489B8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D92FF-1E7D-4E8A-9D88-2B1C6A5D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9C7-EDDE-4937-AE3E-73E0A471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BDE42-54B6-4681-BB72-3A8CCCB2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B2EAD-6DE0-4C54-9FDD-4D2E125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0A04B-3A9D-4AB6-ABE4-1486FEE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C473-F879-4771-A0FB-23964A5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23D3-A125-4BB3-826C-65EE797F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B9526-D9F2-4A71-842B-934887E1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68E52-DF1F-41AA-AA5E-E8837B7D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B815D-9A2A-4B32-9148-ED89FF21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2FC1F-A220-46DC-BE5B-03EDC83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8132-2A60-4395-9516-02F93DF3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C8A54-DB28-4348-9B8B-A38F9A5DC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92244-B4AE-427A-AB07-8A15D86C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7CA1-523D-4229-A2F1-0890D047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F112A-F3A5-4735-B8C6-7CB70D98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F6C7-39E7-402F-B197-DCB4FD5B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D1267-95E7-4E4A-BADD-FC6FB03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9BE8-E2F4-448F-9B45-1EF46F5F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BE76F-C939-42D8-B0A2-E05A099F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A9EE-2218-4DAE-9136-38BDBA64DB3D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6194-46B7-42B4-AD86-D98E81FCE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602C-2074-4FF1-9F8D-2DC3AC2DC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7096" y="685800"/>
            <a:ext cx="4814316" cy="2643902"/>
          </a:xfrm>
        </p:spPr>
        <p:txBody>
          <a:bodyPr>
            <a:noAutofit/>
          </a:bodyPr>
          <a:lstStyle/>
          <a:p>
            <a:r>
              <a:rPr lang="en-US" sz="6000" b="1" dirty="0"/>
              <a:t>Welcome To College Algebra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2FD7AE-C5FD-D000-D4FA-73631139C3FA}"/>
              </a:ext>
            </a:extLst>
          </p:cNvPr>
          <p:cNvSpPr txBox="1"/>
          <p:nvPr/>
        </p:nvSpPr>
        <p:spPr>
          <a:xfrm>
            <a:off x="144018" y="4038600"/>
            <a:ext cx="8999982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Review the syllabus (short version) &amp; schedule.</a:t>
            </a:r>
          </a:p>
          <a:p>
            <a:pPr lvl="0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Note any questions you have on course, syllabus, schedule, etc.</a:t>
            </a:r>
          </a:p>
          <a:p>
            <a:pPr lvl="0"/>
            <a:endParaRPr lang="en-US" dirty="0"/>
          </a:p>
        </p:txBody>
      </p:sp>
      <p:pic>
        <p:nvPicPr>
          <p:cNvPr id="3" name="Picture 2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425122DB-F8DC-312E-768E-112899961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2912"/>
            <a:ext cx="4172595" cy="312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4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CFF23F-3A0D-59A0-7F03-826DBF0E2DA0}"/>
              </a:ext>
            </a:extLst>
          </p:cNvPr>
          <p:cNvSpPr txBox="1"/>
          <p:nvPr/>
        </p:nvSpPr>
        <p:spPr>
          <a:xfrm>
            <a:off x="685800" y="365126"/>
            <a:ext cx="7356447" cy="1146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College Algebra </a:t>
            </a:r>
            <a:r>
              <a:rPr lang="en-US" sz="44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CoReq</a:t>
            </a:r>
            <a:endParaRPr lang="en-US" sz="4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0502" y="2"/>
            <a:ext cx="893498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806499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5810"/>
            <a:ext cx="6705600" cy="4573589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sz="1800" dirty="0"/>
              <a:t>This class will be different in many ways from other math classes you may have been in. You are going to interact with each other quite a bit and talk to each other about the material being covered.</a:t>
            </a:r>
          </a:p>
          <a:p>
            <a:pPr defTabSz="914400"/>
            <a:endParaRPr lang="en-US" sz="1800" dirty="0"/>
          </a:p>
          <a:p>
            <a:pPr defTabSz="914400"/>
            <a:r>
              <a:rPr lang="en-US" sz="1800" dirty="0"/>
              <a:t>I know that some of you do not like to talk in class and that others of you like to talk a lot. So, we will be following a couple of easy rules. We give everyone a chance to talk. We respond to whatever anyone says with respect.  We are concerned here about concepts that will help you learn, and I expect that students in this class will support each other in working together.</a:t>
            </a:r>
          </a:p>
          <a:p>
            <a:pPr defTabSz="914400"/>
            <a:endParaRPr lang="en-US" sz="1800" dirty="0"/>
          </a:p>
          <a:p>
            <a:pPr defTabSz="914400"/>
            <a:r>
              <a:rPr lang="en-US" sz="1800" dirty="0"/>
              <a:t>I will put you into groups, and I will expect that you will contribute to the discussion of the problems that your group is working on. </a:t>
            </a:r>
          </a:p>
          <a:p>
            <a:pPr indent="-228600" defTabSz="914400"/>
            <a:endParaRPr lang="en-US" sz="18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2989" y="1690688"/>
            <a:ext cx="2751011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46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3AE7D1-51AB-AE24-41A0-EBD094BB66A0}"/>
              </a:ext>
            </a:extLst>
          </p:cNvPr>
          <p:cNvSpPr/>
          <p:nvPr/>
        </p:nvSpPr>
        <p:spPr>
          <a:xfrm>
            <a:off x="0" y="954087"/>
            <a:ext cx="9144000" cy="555367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Syllabus &amp; Schedule Activity</a:t>
            </a:r>
            <a:endParaRPr lang="en-US" sz="4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7020BD-3785-4628-8C5E-A4011B43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9144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9138" y="2916238"/>
            <a:ext cx="7708900" cy="136525"/>
          </a:xfrm>
        </p:spPr>
        <p:txBody>
          <a:bodyPr vert="horz" wrap="square" lIns="91440" tIns="45720" rIns="91440" bIns="45720" rtlCol="0" anchor="t">
            <a:normAutofit fontScale="4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Fill out Team Worksheet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30F8C4-C2C5-845B-E057-CBBC780A2D91}"/>
              </a:ext>
            </a:extLst>
          </p:cNvPr>
          <p:cNvSpPr txBox="1"/>
          <p:nvPr/>
        </p:nvSpPr>
        <p:spPr>
          <a:xfrm>
            <a:off x="639762" y="2438400"/>
            <a:ext cx="8047038" cy="4191000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Fill out Team Worksheet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	(I will be collecting this worksheet.)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lvl="0"/>
            <a:r>
              <a:rPr lang="en-US" sz="2400" dirty="0"/>
              <a:t>2.  For each person in your group 	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your Name.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your intended major or career? (I want to know what you "think" you might like to do.)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List a “fun fact” about yourself.</a:t>
            </a:r>
          </a:p>
          <a:p>
            <a:pPr lvl="1"/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Come up with at least two questions (or comments) from the syllabus.</a:t>
            </a:r>
          </a:p>
        </p:txBody>
      </p:sp>
    </p:spTree>
    <p:extLst>
      <p:ext uri="{BB962C8B-B14F-4D97-AF65-F5344CB8AC3E}">
        <p14:creationId xmlns:p14="http://schemas.microsoft.com/office/powerpoint/2010/main" val="112676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66890-4FDC-4633-B228-E55830FBD16B}"/>
              </a:ext>
            </a:extLst>
          </p:cNvPr>
          <p:cNvSpPr txBox="1"/>
          <p:nvPr/>
        </p:nvSpPr>
        <p:spPr>
          <a:xfrm>
            <a:off x="480060" y="325369"/>
            <a:ext cx="3276451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>
                <a:latin typeface="+mj-lt"/>
                <a:ea typeface="+mj-ea"/>
                <a:cs typeface="+mj-cs"/>
              </a:rPr>
              <a:t>Construction Challenge</a:t>
            </a:r>
          </a:p>
        </p:txBody>
      </p:sp>
      <p:sp>
        <p:nvSpPr>
          <p:cNvPr id="7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E1102-9AE2-42D8-92EC-22AEB899E5A5}"/>
              </a:ext>
            </a:extLst>
          </p:cNvPr>
          <p:cNvSpPr txBox="1"/>
          <p:nvPr/>
        </p:nvSpPr>
        <p:spPr>
          <a:xfrm>
            <a:off x="480060" y="3232532"/>
            <a:ext cx="3182691" cy="33206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800" dirty="0"/>
              <a:t>How fast can your team build a pyramid out of cups without touching the cups directly with your hands?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pic>
        <p:nvPicPr>
          <p:cNvPr id="49" name="Picture 48" descr="Giraffe in the grass">
            <a:extLst>
              <a:ext uri="{FF2B5EF4-FFF2-40B4-BE49-F238E27FC236}">
                <a16:creationId xmlns:a16="http://schemas.microsoft.com/office/drawing/2014/main" id="{58D770D2-F1E0-D7AD-757B-7DD5798FA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37" r="31399" b="2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4840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66890-4FDC-4633-B228-E55830FBD16B}"/>
              </a:ext>
            </a:extLst>
          </p:cNvPr>
          <p:cNvSpPr txBox="1"/>
          <p:nvPr/>
        </p:nvSpPr>
        <p:spPr>
          <a:xfrm>
            <a:off x="628650" y="401221"/>
            <a:ext cx="78867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Construction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9D3BF2-2040-4883-B04F-098D7FF5505A}"/>
              </a:ext>
            </a:extLst>
          </p:cNvPr>
          <p:cNvSpPr txBox="1"/>
          <p:nvPr/>
        </p:nvSpPr>
        <p:spPr>
          <a:xfrm>
            <a:off x="628650" y="2586788"/>
            <a:ext cx="8286750" cy="396641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Create a tool using your kit (string/rubber band).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Rules:  (when you start to build)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Each string can only be held at the very end.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You may NOT touch your partners string at anytime!   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You may NOT touch your rubber band at anytime!  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Your hands may NOT touch the cups anytime they are on the table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Start with 8 cups up, 8 cups down.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Pyramid layout picture in kit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If you drop your cup on the floor, you may pick it up and place it on the corner of your table to continue.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Break ANY RULE:   You will have to restart!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9140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wall, indoor, bottle, row&#10;&#10;Description automatically generated">
            <a:extLst>
              <a:ext uri="{FF2B5EF4-FFF2-40B4-BE49-F238E27FC236}">
                <a16:creationId xmlns:a16="http://schemas.microsoft.com/office/drawing/2014/main" id="{918A346A-099E-4B50-A75B-B0FBEE807B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" r="2268" b="-3"/>
          <a:stretch/>
        </p:blipFill>
        <p:spPr>
          <a:xfrm>
            <a:off x="573741" y="1299932"/>
            <a:ext cx="2526726" cy="4258136"/>
          </a:xfrm>
          <a:prstGeom prst="rect">
            <a:avLst/>
          </a:prstGeom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494" y="0"/>
            <a:ext cx="5671506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9514" y="2560829"/>
            <a:ext cx="3771900" cy="18288"/>
          </a:xfrm>
          <a:custGeom>
            <a:avLst/>
            <a:gdLst>
              <a:gd name="connsiteX0" fmla="*/ 0 w 3771900"/>
              <a:gd name="connsiteY0" fmla="*/ 0 h 18288"/>
              <a:gd name="connsiteX1" fmla="*/ 704088 w 3771900"/>
              <a:gd name="connsiteY1" fmla="*/ 0 h 18288"/>
              <a:gd name="connsiteX2" fmla="*/ 1370457 w 3771900"/>
              <a:gd name="connsiteY2" fmla="*/ 0 h 18288"/>
              <a:gd name="connsiteX3" fmla="*/ 2036826 w 3771900"/>
              <a:gd name="connsiteY3" fmla="*/ 0 h 18288"/>
              <a:gd name="connsiteX4" fmla="*/ 2552319 w 3771900"/>
              <a:gd name="connsiteY4" fmla="*/ 0 h 18288"/>
              <a:gd name="connsiteX5" fmla="*/ 3105531 w 3771900"/>
              <a:gd name="connsiteY5" fmla="*/ 0 h 18288"/>
              <a:gd name="connsiteX6" fmla="*/ 3771900 w 3771900"/>
              <a:gd name="connsiteY6" fmla="*/ 0 h 18288"/>
              <a:gd name="connsiteX7" fmla="*/ 3771900 w 3771900"/>
              <a:gd name="connsiteY7" fmla="*/ 18288 h 18288"/>
              <a:gd name="connsiteX8" fmla="*/ 3143250 w 3771900"/>
              <a:gd name="connsiteY8" fmla="*/ 18288 h 18288"/>
              <a:gd name="connsiteX9" fmla="*/ 2627757 w 3771900"/>
              <a:gd name="connsiteY9" fmla="*/ 18288 h 18288"/>
              <a:gd name="connsiteX10" fmla="*/ 2112264 w 3771900"/>
              <a:gd name="connsiteY10" fmla="*/ 18288 h 18288"/>
              <a:gd name="connsiteX11" fmla="*/ 1445895 w 3771900"/>
              <a:gd name="connsiteY11" fmla="*/ 18288 h 18288"/>
              <a:gd name="connsiteX12" fmla="*/ 892683 w 3771900"/>
              <a:gd name="connsiteY12" fmla="*/ 18288 h 18288"/>
              <a:gd name="connsiteX13" fmla="*/ 0 w 3771900"/>
              <a:gd name="connsiteY13" fmla="*/ 18288 h 18288"/>
              <a:gd name="connsiteX14" fmla="*/ 0 w 3771900"/>
              <a:gd name="connsiteY14" fmla="*/ 0 h 18288"/>
              <a:gd name="connsiteX0" fmla="*/ 0 w 3771900"/>
              <a:gd name="connsiteY0" fmla="*/ 0 h 18288"/>
              <a:gd name="connsiteX1" fmla="*/ 590931 w 3771900"/>
              <a:gd name="connsiteY1" fmla="*/ 0 h 18288"/>
              <a:gd name="connsiteX2" fmla="*/ 1106424 w 3771900"/>
              <a:gd name="connsiteY2" fmla="*/ 0 h 18288"/>
              <a:gd name="connsiteX3" fmla="*/ 1810512 w 3771900"/>
              <a:gd name="connsiteY3" fmla="*/ 0 h 18288"/>
              <a:gd name="connsiteX4" fmla="*/ 2401443 w 3771900"/>
              <a:gd name="connsiteY4" fmla="*/ 0 h 18288"/>
              <a:gd name="connsiteX5" fmla="*/ 2992374 w 3771900"/>
              <a:gd name="connsiteY5" fmla="*/ 0 h 18288"/>
              <a:gd name="connsiteX6" fmla="*/ 3771900 w 3771900"/>
              <a:gd name="connsiteY6" fmla="*/ 0 h 18288"/>
              <a:gd name="connsiteX7" fmla="*/ 3771900 w 3771900"/>
              <a:gd name="connsiteY7" fmla="*/ 18288 h 18288"/>
              <a:gd name="connsiteX8" fmla="*/ 3143250 w 3771900"/>
              <a:gd name="connsiteY8" fmla="*/ 18288 h 18288"/>
              <a:gd name="connsiteX9" fmla="*/ 2627757 w 3771900"/>
              <a:gd name="connsiteY9" fmla="*/ 18288 h 18288"/>
              <a:gd name="connsiteX10" fmla="*/ 1999107 w 3771900"/>
              <a:gd name="connsiteY10" fmla="*/ 18288 h 18288"/>
              <a:gd name="connsiteX11" fmla="*/ 1370457 w 3771900"/>
              <a:gd name="connsiteY11" fmla="*/ 18288 h 18288"/>
              <a:gd name="connsiteX12" fmla="*/ 779526 w 3771900"/>
              <a:gd name="connsiteY12" fmla="*/ 18288 h 18288"/>
              <a:gd name="connsiteX13" fmla="*/ 0 w 3771900"/>
              <a:gd name="connsiteY13" fmla="*/ 18288 h 18288"/>
              <a:gd name="connsiteX14" fmla="*/ 0 w 37719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1900" h="18288" fill="none" extrusionOk="0">
                <a:moveTo>
                  <a:pt x="0" y="0"/>
                </a:moveTo>
                <a:cubicBezTo>
                  <a:pt x="287436" y="-36175"/>
                  <a:pt x="366245" y="33246"/>
                  <a:pt x="704088" y="0"/>
                </a:cubicBezTo>
                <a:cubicBezTo>
                  <a:pt x="1023542" y="-9212"/>
                  <a:pt x="1135888" y="21706"/>
                  <a:pt x="1370457" y="0"/>
                </a:cubicBezTo>
                <a:cubicBezTo>
                  <a:pt x="1612643" y="1012"/>
                  <a:pt x="1918282" y="-28472"/>
                  <a:pt x="2036826" y="0"/>
                </a:cubicBezTo>
                <a:cubicBezTo>
                  <a:pt x="2158661" y="40105"/>
                  <a:pt x="2354247" y="26415"/>
                  <a:pt x="2552319" y="0"/>
                </a:cubicBezTo>
                <a:cubicBezTo>
                  <a:pt x="2716777" y="-17114"/>
                  <a:pt x="2824915" y="23043"/>
                  <a:pt x="3105531" y="0"/>
                </a:cubicBezTo>
                <a:cubicBezTo>
                  <a:pt x="3381044" y="-32429"/>
                  <a:pt x="3596902" y="3395"/>
                  <a:pt x="3771900" y="0"/>
                </a:cubicBezTo>
                <a:cubicBezTo>
                  <a:pt x="3771609" y="9035"/>
                  <a:pt x="3771801" y="15148"/>
                  <a:pt x="3771900" y="18288"/>
                </a:cubicBezTo>
                <a:cubicBezTo>
                  <a:pt x="3457794" y="19957"/>
                  <a:pt x="3415448" y="-15179"/>
                  <a:pt x="3143250" y="18288"/>
                </a:cubicBezTo>
                <a:cubicBezTo>
                  <a:pt x="2866953" y="44091"/>
                  <a:pt x="2852564" y="22861"/>
                  <a:pt x="2627757" y="18288"/>
                </a:cubicBezTo>
                <a:cubicBezTo>
                  <a:pt x="2412632" y="15061"/>
                  <a:pt x="2228768" y="-1260"/>
                  <a:pt x="2112264" y="18288"/>
                </a:cubicBezTo>
                <a:cubicBezTo>
                  <a:pt x="1975640" y="66897"/>
                  <a:pt x="1635725" y="-13484"/>
                  <a:pt x="1445895" y="18288"/>
                </a:cubicBezTo>
                <a:cubicBezTo>
                  <a:pt x="1247266" y="8685"/>
                  <a:pt x="1124650" y="19647"/>
                  <a:pt x="892683" y="18288"/>
                </a:cubicBezTo>
                <a:cubicBezTo>
                  <a:pt x="637653" y="4646"/>
                  <a:pt x="185278" y="-30427"/>
                  <a:pt x="0" y="18288"/>
                </a:cubicBezTo>
                <a:cubicBezTo>
                  <a:pt x="-470" y="12661"/>
                  <a:pt x="773" y="6041"/>
                  <a:pt x="0" y="0"/>
                </a:cubicBezTo>
                <a:close/>
              </a:path>
              <a:path w="3771900" h="18288" stroke="0" extrusionOk="0">
                <a:moveTo>
                  <a:pt x="0" y="0"/>
                </a:moveTo>
                <a:cubicBezTo>
                  <a:pt x="191819" y="-28991"/>
                  <a:pt x="417180" y="8728"/>
                  <a:pt x="590931" y="0"/>
                </a:cubicBezTo>
                <a:cubicBezTo>
                  <a:pt x="784185" y="36025"/>
                  <a:pt x="942031" y="-7179"/>
                  <a:pt x="1106424" y="0"/>
                </a:cubicBezTo>
                <a:cubicBezTo>
                  <a:pt x="1308616" y="2226"/>
                  <a:pt x="1630174" y="34516"/>
                  <a:pt x="1810512" y="0"/>
                </a:cubicBezTo>
                <a:cubicBezTo>
                  <a:pt x="2022091" y="-3811"/>
                  <a:pt x="2188284" y="60598"/>
                  <a:pt x="2401443" y="0"/>
                </a:cubicBezTo>
                <a:cubicBezTo>
                  <a:pt x="2637014" y="-16349"/>
                  <a:pt x="2745608" y="-42652"/>
                  <a:pt x="2992374" y="0"/>
                </a:cubicBezTo>
                <a:cubicBezTo>
                  <a:pt x="3199629" y="42236"/>
                  <a:pt x="3496969" y="9414"/>
                  <a:pt x="3771900" y="0"/>
                </a:cubicBezTo>
                <a:cubicBezTo>
                  <a:pt x="3771420" y="6734"/>
                  <a:pt x="3771655" y="13051"/>
                  <a:pt x="3771900" y="18288"/>
                </a:cubicBezTo>
                <a:cubicBezTo>
                  <a:pt x="3462953" y="18781"/>
                  <a:pt x="3361132" y="1005"/>
                  <a:pt x="3143250" y="18288"/>
                </a:cubicBezTo>
                <a:cubicBezTo>
                  <a:pt x="2921481" y="34309"/>
                  <a:pt x="2854045" y="33328"/>
                  <a:pt x="2627757" y="18288"/>
                </a:cubicBezTo>
                <a:cubicBezTo>
                  <a:pt x="2409270" y="9750"/>
                  <a:pt x="2187246" y="-7226"/>
                  <a:pt x="1999107" y="18288"/>
                </a:cubicBezTo>
                <a:cubicBezTo>
                  <a:pt x="1815666" y="58826"/>
                  <a:pt x="1527808" y="-26152"/>
                  <a:pt x="1370457" y="18288"/>
                </a:cubicBezTo>
                <a:cubicBezTo>
                  <a:pt x="1214923" y="5764"/>
                  <a:pt x="1016212" y="-1456"/>
                  <a:pt x="779526" y="18288"/>
                </a:cubicBezTo>
                <a:cubicBezTo>
                  <a:pt x="536663" y="13268"/>
                  <a:pt x="178663" y="4126"/>
                  <a:pt x="0" y="18288"/>
                </a:cubicBezTo>
                <a:cubicBezTo>
                  <a:pt x="675" y="10011"/>
                  <a:pt x="125" y="8388"/>
                  <a:pt x="0" y="0"/>
                </a:cubicBezTo>
                <a:close/>
              </a:path>
              <a:path w="3771900" h="18288" fill="none" stroke="0" extrusionOk="0">
                <a:moveTo>
                  <a:pt x="0" y="0"/>
                </a:moveTo>
                <a:cubicBezTo>
                  <a:pt x="271103" y="-25687"/>
                  <a:pt x="370438" y="30140"/>
                  <a:pt x="704088" y="0"/>
                </a:cubicBezTo>
                <a:cubicBezTo>
                  <a:pt x="1051115" y="-25477"/>
                  <a:pt x="1106895" y="16187"/>
                  <a:pt x="1370457" y="0"/>
                </a:cubicBezTo>
                <a:cubicBezTo>
                  <a:pt x="1595146" y="2237"/>
                  <a:pt x="1896955" y="5767"/>
                  <a:pt x="2036826" y="0"/>
                </a:cubicBezTo>
                <a:cubicBezTo>
                  <a:pt x="2142627" y="2170"/>
                  <a:pt x="2421721" y="38840"/>
                  <a:pt x="2552319" y="0"/>
                </a:cubicBezTo>
                <a:cubicBezTo>
                  <a:pt x="2724848" y="-23030"/>
                  <a:pt x="2834005" y="15708"/>
                  <a:pt x="3105531" y="0"/>
                </a:cubicBezTo>
                <a:cubicBezTo>
                  <a:pt x="3342444" y="-24681"/>
                  <a:pt x="3609910" y="18784"/>
                  <a:pt x="3771900" y="0"/>
                </a:cubicBezTo>
                <a:cubicBezTo>
                  <a:pt x="3771328" y="8167"/>
                  <a:pt x="3771537" y="15177"/>
                  <a:pt x="3771900" y="18288"/>
                </a:cubicBezTo>
                <a:cubicBezTo>
                  <a:pt x="3464839" y="21068"/>
                  <a:pt x="3426011" y="-5801"/>
                  <a:pt x="3143250" y="18288"/>
                </a:cubicBezTo>
                <a:cubicBezTo>
                  <a:pt x="2863841" y="43255"/>
                  <a:pt x="2853465" y="28308"/>
                  <a:pt x="2627757" y="18288"/>
                </a:cubicBezTo>
                <a:cubicBezTo>
                  <a:pt x="2409491" y="18900"/>
                  <a:pt x="2243209" y="25448"/>
                  <a:pt x="2112264" y="18288"/>
                </a:cubicBezTo>
                <a:cubicBezTo>
                  <a:pt x="1997644" y="61180"/>
                  <a:pt x="1680001" y="64423"/>
                  <a:pt x="1445895" y="18288"/>
                </a:cubicBezTo>
                <a:cubicBezTo>
                  <a:pt x="1252635" y="3548"/>
                  <a:pt x="1127940" y="-648"/>
                  <a:pt x="892683" y="18288"/>
                </a:cubicBezTo>
                <a:cubicBezTo>
                  <a:pt x="631867" y="19114"/>
                  <a:pt x="176899" y="-29012"/>
                  <a:pt x="0" y="18288"/>
                </a:cubicBezTo>
                <a:cubicBezTo>
                  <a:pt x="-201" y="11951"/>
                  <a:pt x="215" y="487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771900"/>
                      <a:gd name="connsiteY0" fmla="*/ 0 h 18288"/>
                      <a:gd name="connsiteX1" fmla="*/ 704088 w 3771900"/>
                      <a:gd name="connsiteY1" fmla="*/ 0 h 18288"/>
                      <a:gd name="connsiteX2" fmla="*/ 1370457 w 3771900"/>
                      <a:gd name="connsiteY2" fmla="*/ 0 h 18288"/>
                      <a:gd name="connsiteX3" fmla="*/ 2036826 w 3771900"/>
                      <a:gd name="connsiteY3" fmla="*/ 0 h 18288"/>
                      <a:gd name="connsiteX4" fmla="*/ 2552319 w 3771900"/>
                      <a:gd name="connsiteY4" fmla="*/ 0 h 18288"/>
                      <a:gd name="connsiteX5" fmla="*/ 3105531 w 3771900"/>
                      <a:gd name="connsiteY5" fmla="*/ 0 h 18288"/>
                      <a:gd name="connsiteX6" fmla="*/ 3771900 w 3771900"/>
                      <a:gd name="connsiteY6" fmla="*/ 0 h 18288"/>
                      <a:gd name="connsiteX7" fmla="*/ 3771900 w 3771900"/>
                      <a:gd name="connsiteY7" fmla="*/ 18288 h 18288"/>
                      <a:gd name="connsiteX8" fmla="*/ 3143250 w 3771900"/>
                      <a:gd name="connsiteY8" fmla="*/ 18288 h 18288"/>
                      <a:gd name="connsiteX9" fmla="*/ 2627757 w 3771900"/>
                      <a:gd name="connsiteY9" fmla="*/ 18288 h 18288"/>
                      <a:gd name="connsiteX10" fmla="*/ 2112264 w 3771900"/>
                      <a:gd name="connsiteY10" fmla="*/ 18288 h 18288"/>
                      <a:gd name="connsiteX11" fmla="*/ 1445895 w 3771900"/>
                      <a:gd name="connsiteY11" fmla="*/ 18288 h 18288"/>
                      <a:gd name="connsiteX12" fmla="*/ 892683 w 3771900"/>
                      <a:gd name="connsiteY12" fmla="*/ 18288 h 18288"/>
                      <a:gd name="connsiteX13" fmla="*/ 0 w 3771900"/>
                      <a:gd name="connsiteY13" fmla="*/ 18288 h 18288"/>
                      <a:gd name="connsiteX14" fmla="*/ 0 w 3771900"/>
                      <a:gd name="connsiteY1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771900" h="18288" fill="none" extrusionOk="0">
                        <a:moveTo>
                          <a:pt x="0" y="0"/>
                        </a:moveTo>
                        <a:cubicBezTo>
                          <a:pt x="285982" y="-16509"/>
                          <a:pt x="373591" y="28957"/>
                          <a:pt x="704088" y="0"/>
                        </a:cubicBezTo>
                        <a:cubicBezTo>
                          <a:pt x="1034585" y="-28957"/>
                          <a:pt x="1127575" y="15529"/>
                          <a:pt x="1370457" y="0"/>
                        </a:cubicBezTo>
                        <a:cubicBezTo>
                          <a:pt x="1613339" y="-15529"/>
                          <a:pt x="1901330" y="-18417"/>
                          <a:pt x="2036826" y="0"/>
                        </a:cubicBezTo>
                        <a:cubicBezTo>
                          <a:pt x="2172322" y="18417"/>
                          <a:pt x="2391554" y="24426"/>
                          <a:pt x="2552319" y="0"/>
                        </a:cubicBezTo>
                        <a:cubicBezTo>
                          <a:pt x="2713084" y="-24426"/>
                          <a:pt x="2832344" y="19126"/>
                          <a:pt x="3105531" y="0"/>
                        </a:cubicBezTo>
                        <a:cubicBezTo>
                          <a:pt x="3378718" y="-19126"/>
                          <a:pt x="3624591" y="4962"/>
                          <a:pt x="3771900" y="0"/>
                        </a:cubicBezTo>
                        <a:cubicBezTo>
                          <a:pt x="3771400" y="8855"/>
                          <a:pt x="3772009" y="14521"/>
                          <a:pt x="3771900" y="18288"/>
                        </a:cubicBezTo>
                        <a:cubicBezTo>
                          <a:pt x="3458898" y="17742"/>
                          <a:pt x="3421743" y="-6827"/>
                          <a:pt x="3143250" y="18288"/>
                        </a:cubicBezTo>
                        <a:cubicBezTo>
                          <a:pt x="2864757" y="43403"/>
                          <a:pt x="2852800" y="27764"/>
                          <a:pt x="2627757" y="18288"/>
                        </a:cubicBezTo>
                        <a:cubicBezTo>
                          <a:pt x="2402714" y="8812"/>
                          <a:pt x="2240384" y="-3809"/>
                          <a:pt x="2112264" y="18288"/>
                        </a:cubicBezTo>
                        <a:cubicBezTo>
                          <a:pt x="1984144" y="40385"/>
                          <a:pt x="1648028" y="25259"/>
                          <a:pt x="1445895" y="18288"/>
                        </a:cubicBezTo>
                        <a:cubicBezTo>
                          <a:pt x="1243762" y="11317"/>
                          <a:pt x="1123026" y="22466"/>
                          <a:pt x="892683" y="18288"/>
                        </a:cubicBezTo>
                        <a:cubicBezTo>
                          <a:pt x="662340" y="14110"/>
                          <a:pt x="180978" y="-26198"/>
                          <a:pt x="0" y="18288"/>
                        </a:cubicBezTo>
                        <a:cubicBezTo>
                          <a:pt x="683" y="12014"/>
                          <a:pt x="724" y="5908"/>
                          <a:pt x="0" y="0"/>
                        </a:cubicBezTo>
                        <a:close/>
                      </a:path>
                      <a:path w="3771900" h="18288" stroke="0" extrusionOk="0">
                        <a:moveTo>
                          <a:pt x="0" y="0"/>
                        </a:moveTo>
                        <a:cubicBezTo>
                          <a:pt x="168080" y="-24280"/>
                          <a:pt x="426899" y="-27643"/>
                          <a:pt x="590931" y="0"/>
                        </a:cubicBezTo>
                        <a:cubicBezTo>
                          <a:pt x="754963" y="27643"/>
                          <a:pt x="943937" y="-964"/>
                          <a:pt x="1106424" y="0"/>
                        </a:cubicBezTo>
                        <a:cubicBezTo>
                          <a:pt x="1268911" y="964"/>
                          <a:pt x="1620128" y="24107"/>
                          <a:pt x="1810512" y="0"/>
                        </a:cubicBezTo>
                        <a:cubicBezTo>
                          <a:pt x="2000896" y="-24107"/>
                          <a:pt x="2173109" y="23508"/>
                          <a:pt x="2401443" y="0"/>
                        </a:cubicBezTo>
                        <a:cubicBezTo>
                          <a:pt x="2629777" y="-23508"/>
                          <a:pt x="2762620" y="-19902"/>
                          <a:pt x="2992374" y="0"/>
                        </a:cubicBezTo>
                        <a:cubicBezTo>
                          <a:pt x="3222128" y="19902"/>
                          <a:pt x="3483193" y="6322"/>
                          <a:pt x="3771900" y="0"/>
                        </a:cubicBezTo>
                        <a:cubicBezTo>
                          <a:pt x="3771002" y="7180"/>
                          <a:pt x="3772069" y="13790"/>
                          <a:pt x="3771900" y="18288"/>
                        </a:cubicBezTo>
                        <a:cubicBezTo>
                          <a:pt x="3466427" y="17166"/>
                          <a:pt x="3360902" y="-2444"/>
                          <a:pt x="3143250" y="18288"/>
                        </a:cubicBezTo>
                        <a:cubicBezTo>
                          <a:pt x="2925598" y="39020"/>
                          <a:pt x="2852709" y="34774"/>
                          <a:pt x="2627757" y="18288"/>
                        </a:cubicBezTo>
                        <a:cubicBezTo>
                          <a:pt x="2402805" y="1802"/>
                          <a:pt x="2156087" y="-12568"/>
                          <a:pt x="1999107" y="18288"/>
                        </a:cubicBezTo>
                        <a:cubicBezTo>
                          <a:pt x="1842127" y="49144"/>
                          <a:pt x="1528676" y="3672"/>
                          <a:pt x="1370457" y="18288"/>
                        </a:cubicBezTo>
                        <a:cubicBezTo>
                          <a:pt x="1212238" y="32905"/>
                          <a:pt x="1007440" y="24475"/>
                          <a:pt x="779526" y="18288"/>
                        </a:cubicBezTo>
                        <a:cubicBezTo>
                          <a:pt x="551612" y="12101"/>
                          <a:pt x="175765" y="8638"/>
                          <a:pt x="0" y="18288"/>
                        </a:cubicBezTo>
                        <a:cubicBezTo>
                          <a:pt x="571" y="10093"/>
                          <a:pt x="-125" y="84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4501B2-625F-4AEE-ACA0-16445F05FA07}"/>
              </a:ext>
            </a:extLst>
          </p:cNvPr>
          <p:cNvSpPr txBox="1"/>
          <p:nvPr/>
        </p:nvSpPr>
        <p:spPr>
          <a:xfrm>
            <a:off x="4319515" y="1143000"/>
            <a:ext cx="4250744" cy="5410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4000" dirty="0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</a:rPr>
              <a:t>Wrap Up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FFFF"/>
              </a:solidFill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What were some of the challenges your group faced during construction?  How did you resolve the conflicts that came up?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What creativity and collaboration techniques did your group undertake to complete this activity successfully?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How did you support your team members through this activity?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E1102-9AE2-42D8-92EC-22AEB899E5A5}"/>
              </a:ext>
            </a:extLst>
          </p:cNvPr>
          <p:cNvSpPr txBox="1"/>
          <p:nvPr/>
        </p:nvSpPr>
        <p:spPr>
          <a:xfrm>
            <a:off x="4675746" y="381000"/>
            <a:ext cx="3985908" cy="27663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315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F5F81E0-21A1-889B-C4B4-886344917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04" y="533400"/>
            <a:ext cx="8073696" cy="407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4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8224DFE-C531-2C2B-21A7-BECC0562C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29" y="838200"/>
            <a:ext cx="866114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9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2714</TotalTime>
  <Words>457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Welcome To College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Steve Francis</cp:lastModifiedBy>
  <cp:revision>45</cp:revision>
  <cp:lastPrinted>2022-08-22T00:11:24Z</cp:lastPrinted>
  <dcterms:created xsi:type="dcterms:W3CDTF">2013-10-18T15:06:26Z</dcterms:created>
  <dcterms:modified xsi:type="dcterms:W3CDTF">2023-01-08T23:05:38Z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-409026259</vt:i4>
  </property>
  <property fmtid="{D5CDD505-2E9C-101B-9397-08002B2CF9AE}" pid="3" name="_NewReviewCycle">
    <vt:lpwstr/>
  </property>
  <property fmtid="{D5CDD505-2E9C-101B-9397-08002B2CF9AE}" pid="4" name="_EmailSubject">
    <vt:lpwstr>Flyer Ideas</vt:lpwstr>
  </property>
  <property fmtid="{D5CDD505-2E9C-101B-9397-08002B2CF9AE}" pid="5" name="_AuthorEmail">
    <vt:lpwstr>jgruska@valenciacollege.edu</vt:lpwstr>
  </property>
  <property fmtid="{D5CDD505-2E9C-101B-9397-08002B2CF9AE}" pid="6" name="_AuthorEmailDisplayName">
    <vt:lpwstr>Jeff Gruska</vt:lpwstr>
  </property>
</Properties>
</file>